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2"/>
  </p:notesMasterIdLst>
  <p:sldIdLst>
    <p:sldId id="2165" r:id="rId3"/>
    <p:sldId id="2133" r:id="rId4"/>
    <p:sldId id="259" r:id="rId5"/>
    <p:sldId id="2157" r:id="rId6"/>
    <p:sldId id="2255" r:id="rId7"/>
    <p:sldId id="2258" r:id="rId8"/>
    <p:sldId id="2259" r:id="rId9"/>
    <p:sldId id="2166" r:id="rId10"/>
    <p:sldId id="2257" r:id="rId11"/>
    <p:sldId id="2167" r:id="rId12"/>
    <p:sldId id="2236" r:id="rId13"/>
    <p:sldId id="2168" r:id="rId14"/>
    <p:sldId id="2372" r:id="rId15"/>
    <p:sldId id="2373" r:id="rId16"/>
    <p:sldId id="2169" r:id="rId17"/>
    <p:sldId id="2170" r:id="rId18"/>
    <p:sldId id="2171" r:id="rId19"/>
    <p:sldId id="2172" r:id="rId20"/>
    <p:sldId id="2173" r:id="rId2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5226" autoAdjust="0"/>
  </p:normalViewPr>
  <p:slideViewPr>
    <p:cSldViewPr snapToGrid="0">
      <p:cViewPr>
        <p:scale>
          <a:sx n="75" d="100"/>
          <a:sy n="75" d="100"/>
        </p:scale>
        <p:origin x="298" y="29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08/04/2022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2442757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3698851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4/8/2022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08/04/2022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08/04/2022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4/8/2022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7.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7.sv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9.sv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1.sv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92D955-3C2B-9B49-BE0B-96CB7D766D5B}"/>
              </a:ext>
            </a:extLst>
          </p:cNvPr>
          <p:cNvSpPr/>
          <p:nvPr/>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492515"/>
            <a:ext cx="4800599" cy="473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Relembrar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&amp;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reforçar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o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objetivo</a:t>
            </a:r>
            <a:r>
              <a:rPr lang="en-US" sz="1200" dirty="0">
                <a:solidFill>
                  <a:srgbClr val="00151E"/>
                </a:solidFill>
                <a:latin typeface="Segoe UI Light" panose="020B0502040204020203" pitchFamily="34" charset="0"/>
                <a:cs typeface="Segoe UI Light" panose="020B0502040204020203" pitchFamily="34" charset="0"/>
              </a:rPr>
              <a:t>, AKA 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que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estamos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fazer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p:txBody>
      </p:sp>
      <p:sp>
        <p:nvSpPr>
          <p:cNvPr id="16" name="Retângulo 24">
            <a:extLst>
              <a:ext uri="{FF2B5EF4-FFF2-40B4-BE49-F238E27FC236}">
                <a16:creationId xmlns:a16="http://schemas.microsoft.com/office/drawing/2014/main" id="{2AF4F9EF-4A80-DD47-92B2-E65C40F56E52}"/>
              </a:ext>
            </a:extLst>
          </p:cNvPr>
          <p:cNvSpPr/>
          <p:nvPr/>
        </p:nvSpPr>
        <p:spPr>
          <a:xfrm>
            <a:off x="7856963" y="1184015"/>
            <a:ext cx="26368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ORANDUM AD</a:t>
            </a:r>
          </a:p>
        </p:txBody>
      </p:sp>
      <p:sp>
        <p:nvSpPr>
          <p:cNvPr id="17" name="TextBox 16">
            <a:extLst>
              <a:ext uri="{FF2B5EF4-FFF2-40B4-BE49-F238E27FC236}">
                <a16:creationId xmlns:a16="http://schemas.microsoft.com/office/drawing/2014/main" id="{3938A735-E138-6D43-8FE3-76FA8FFBFF81}"/>
              </a:ext>
            </a:extLst>
          </p:cNvPr>
          <p:cNvSpPr txBox="1"/>
          <p:nvPr/>
        </p:nvSpPr>
        <p:spPr>
          <a:xfrm>
            <a:off x="7831563" y="2567643"/>
            <a:ext cx="2488896" cy="523220"/>
          </a:xfrm>
          <a:prstGeom prst="rect">
            <a:avLst/>
          </a:prstGeom>
          <a:noFill/>
        </p:spPr>
        <p:txBody>
          <a:bodyPr wrap="square">
            <a:spAutoFit/>
          </a:bodyPr>
          <a:lstStyle>
            <a:defPPr>
              <a:defRPr lang="en-US"/>
            </a:defPPr>
            <a:lvl1pPr>
              <a:defRPr b="1" spc="600">
                <a:solidFill>
                  <a:srgbClr val="0000FF"/>
                </a:solidFill>
                <a:latin typeface="Inter" panose="020B0502030000000004" pitchFamily="34" charset="0"/>
                <a:ea typeface="Inter" panose="020B0502030000000004" pitchFamily="34"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Não</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é para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ancorar</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neste</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layout de slide</a:t>
            </a:r>
          </a:p>
        </p:txBody>
      </p:sp>
      <p:sp>
        <p:nvSpPr>
          <p:cNvPr id="19" name="Retângulo 5">
            <a:extLst>
              <a:ext uri="{FF2B5EF4-FFF2-40B4-BE49-F238E27FC236}">
                <a16:creationId xmlns:a16="http://schemas.microsoft.com/office/drawing/2014/main" id="{0FC1C873-366F-6A4E-8FAD-6C2B7A297D2D}"/>
              </a:ext>
            </a:extLst>
          </p:cNvPr>
          <p:cNvSpPr/>
          <p:nvPr/>
        </p:nvSpPr>
        <p:spPr>
          <a:xfrm>
            <a:off x="7831564" y="1447856"/>
            <a:ext cx="24128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rPr>
              <a:t>adversa</a:t>
            </a:r>
            <a:endParaRPr kumimoji="0" lang="en-US" sz="4800" b="1" i="0" u="none" strike="noStrike" kern="1200" cap="none" spc="0" normalizeH="0" baseline="0" noProof="0" dirty="0">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cxnSp>
        <p:nvCxnSpPr>
          <p:cNvPr id="23" name="Conexão reta 34">
            <a:extLst>
              <a:ext uri="{FF2B5EF4-FFF2-40B4-BE49-F238E27FC236}">
                <a16:creationId xmlns:a16="http://schemas.microsoft.com/office/drawing/2014/main" id="{7EE6459B-D33F-0647-ABF5-AA8148FE4D01}"/>
              </a:ext>
            </a:extLst>
          </p:cNvPr>
          <p:cNvCxnSpPr>
            <a:cxnSpLocks/>
          </p:cNvCxnSpPr>
          <p:nvPr/>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2" y="735858"/>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lorem</a:t>
            </a:r>
          </a:p>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err="1">
                <a:ln>
                  <a:noFill/>
                </a:ln>
                <a:solidFill>
                  <a:srgbClr val="E53223"/>
                </a:solidFill>
                <a:effectLst/>
                <a:uLnTx/>
                <a:uFillTx/>
                <a:latin typeface="Segoe UI" panose="020B0502040204020203" pitchFamily="34" charset="0"/>
                <a:cs typeface="Segoe UI" panose="020B0502040204020203" pitchFamily="34" charset="0"/>
              </a:rPr>
              <a:t>ea</a:t>
            </a: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 charisma</a:t>
            </a:r>
          </a:p>
        </p:txBody>
      </p:sp>
      <p:sp>
        <p:nvSpPr>
          <p:cNvPr id="29" name="Oval 28">
            <a:extLst>
              <a:ext uri="{FF2B5EF4-FFF2-40B4-BE49-F238E27FC236}">
                <a16:creationId xmlns:a16="http://schemas.microsoft.com/office/drawing/2014/main" id="{EF0A68F0-E3E1-B54E-A7F2-F592488DDAA0}"/>
              </a:ext>
            </a:extLst>
          </p:cNvPr>
          <p:cNvSpPr/>
          <p:nvPr/>
        </p:nvSpPr>
        <p:spPr>
          <a:xfrm>
            <a:off x="-530657" y="2950538"/>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36659" y="5941399"/>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853873D-7D3C-FD4A-A064-E904325B3407}"/>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1C118D4E-677C-A34A-9FFB-A1D224D30E87}"/>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31" name="Picture 30">
              <a:extLst>
                <a:ext uri="{FF2B5EF4-FFF2-40B4-BE49-F238E27FC236}">
                  <a16:creationId xmlns:a16="http://schemas.microsoft.com/office/drawing/2014/main" id="{DDF9C05F-EFA8-2940-A0AF-15E7B4B5E7E7}"/>
                </a:ext>
              </a:extLst>
            </p:cNvPr>
            <p:cNvPicPr>
              <a:picLocks noChangeAspect="1"/>
            </p:cNvPicPr>
            <p:nvPr/>
          </p:nvPicPr>
          <p:blipFill>
            <a:blip r:embed="rId3"/>
            <a:srcRect/>
            <a:stretch/>
          </p:blipFill>
          <p:spPr>
            <a:xfrm>
              <a:off x="11010789" y="152400"/>
              <a:ext cx="1074779" cy="389895"/>
            </a:xfrm>
            <a:prstGeom prst="rect">
              <a:avLst/>
            </a:prstGeom>
          </p:spPr>
        </p:pic>
      </p:grpSp>
      <p:sp>
        <p:nvSpPr>
          <p:cNvPr id="27"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B653C1EC-DC1A-4E97-850C-D874830C64B8}"/>
              </a:ext>
            </a:extLst>
          </p:cNvPr>
          <p:cNvSpPr txBox="1"/>
          <p:nvPr/>
        </p:nvSpPr>
        <p:spPr>
          <a:xfrm>
            <a:off x="1085102" y="3486593"/>
            <a:ext cx="4800599" cy="473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Slides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seguintes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mostram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resultados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desta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suportado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pela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analise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de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cada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metricas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disponiveis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Tree>
    <p:extLst>
      <p:ext uri="{BB962C8B-B14F-4D97-AF65-F5344CB8AC3E}">
        <p14:creationId xmlns:p14="http://schemas.microsoft.com/office/powerpoint/2010/main" val="177305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447" name="Line 63">
            <a:extLst>
              <a:ext uri="{FF2B5EF4-FFF2-40B4-BE49-F238E27FC236}">
                <a16:creationId xmlns:a16="http://schemas.microsoft.com/office/drawing/2014/main" id="{457E4D10-AA6F-2247-8542-5AC6562B1A6F}"/>
              </a:ext>
            </a:extLst>
          </p:cNvPr>
          <p:cNvSpPr>
            <a:spLocks noChangeShapeType="1"/>
          </p:cNvSpPr>
          <p:nvPr/>
        </p:nvSpPr>
        <p:spPr bwMode="auto">
          <a:xfrm>
            <a:off x="3485742" y="253743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74" name="Rectangle 8">
            <a:extLst>
              <a:ext uri="{FF2B5EF4-FFF2-40B4-BE49-F238E27FC236}">
                <a16:creationId xmlns:a16="http://schemas.microsoft.com/office/drawing/2014/main" id="{76975005-2AB8-5D44-8099-E2C7208F1576}"/>
              </a:ext>
            </a:extLst>
          </p:cNvPr>
          <p:cNvSpPr>
            <a:spLocks noChangeArrowheads="1"/>
          </p:cNvSpPr>
          <p:nvPr/>
        </p:nvSpPr>
        <p:spPr bwMode="auto">
          <a:xfrm>
            <a:off x="3515237" y="1534585"/>
            <a:ext cx="2587625" cy="568325"/>
          </a:xfrm>
          <a:prstGeom prst="rect">
            <a:avLst/>
          </a:prstGeom>
          <a:solidFill>
            <a:schemeClr val="accent3">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75" name="Rectangle 8">
            <a:extLst>
              <a:ext uri="{FF2B5EF4-FFF2-40B4-BE49-F238E27FC236}">
                <a16:creationId xmlns:a16="http://schemas.microsoft.com/office/drawing/2014/main" id="{E08255EA-8594-FA4B-A4B5-A45EFFA7F2FC}"/>
              </a:ext>
            </a:extLst>
          </p:cNvPr>
          <p:cNvSpPr>
            <a:spLocks noChangeArrowheads="1"/>
          </p:cNvSpPr>
          <p:nvPr/>
        </p:nvSpPr>
        <p:spPr bwMode="auto">
          <a:xfrm>
            <a:off x="6188659" y="1534390"/>
            <a:ext cx="2587625" cy="568325"/>
          </a:xfrm>
          <a:prstGeom prst="rect">
            <a:avLst/>
          </a:pr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76" name="Rectangle 8">
            <a:extLst>
              <a:ext uri="{FF2B5EF4-FFF2-40B4-BE49-F238E27FC236}">
                <a16:creationId xmlns:a16="http://schemas.microsoft.com/office/drawing/2014/main" id="{60B9F3AD-33C1-CC4A-9AF1-35F12FB423DD}"/>
              </a:ext>
            </a:extLst>
          </p:cNvPr>
          <p:cNvSpPr>
            <a:spLocks noChangeArrowheads="1"/>
          </p:cNvSpPr>
          <p:nvPr/>
        </p:nvSpPr>
        <p:spPr bwMode="auto">
          <a:xfrm>
            <a:off x="8869345" y="1533723"/>
            <a:ext cx="2587625" cy="568325"/>
          </a:xfrm>
          <a:prstGeom prst="rect">
            <a:avLst/>
          </a:pr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85" name="Rectangle 8">
            <a:extLst>
              <a:ext uri="{FF2B5EF4-FFF2-40B4-BE49-F238E27FC236}">
                <a16:creationId xmlns:a16="http://schemas.microsoft.com/office/drawing/2014/main" id="{81DC5D96-CBF9-9E44-9A39-7D77F9FC51A8}"/>
              </a:ext>
            </a:extLst>
          </p:cNvPr>
          <p:cNvSpPr>
            <a:spLocks noChangeArrowheads="1"/>
          </p:cNvSpPr>
          <p:nvPr/>
        </p:nvSpPr>
        <p:spPr bwMode="auto">
          <a:xfrm>
            <a:off x="841694" y="1543009"/>
            <a:ext cx="2587625" cy="568325"/>
          </a:xfrm>
          <a:prstGeom prst="rect">
            <a:avLst/>
          </a:prstGeom>
          <a:solidFill>
            <a:schemeClr val="accent6"/>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86" name="Rectangle 55">
            <a:extLst>
              <a:ext uri="{FF2B5EF4-FFF2-40B4-BE49-F238E27FC236}">
                <a16:creationId xmlns:a16="http://schemas.microsoft.com/office/drawing/2014/main" id="{7F817F00-52FD-DB4F-8F4C-36D6A718EB69}"/>
              </a:ext>
            </a:extLst>
          </p:cNvPr>
          <p:cNvSpPr>
            <a:spLocks noChangeArrowheads="1"/>
          </p:cNvSpPr>
          <p:nvPr/>
        </p:nvSpPr>
        <p:spPr bwMode="auto">
          <a:xfrm>
            <a:off x="865098" y="1625399"/>
            <a:ext cx="1819275" cy="367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8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Phase 1</a:t>
            </a:r>
          </a:p>
        </p:txBody>
      </p:sp>
      <p:sp>
        <p:nvSpPr>
          <p:cNvPr id="87" name="Rectangle 55">
            <a:extLst>
              <a:ext uri="{FF2B5EF4-FFF2-40B4-BE49-F238E27FC236}">
                <a16:creationId xmlns:a16="http://schemas.microsoft.com/office/drawing/2014/main" id="{F1FBA62D-477F-434B-A169-6196053D0BC2}"/>
              </a:ext>
            </a:extLst>
          </p:cNvPr>
          <p:cNvSpPr>
            <a:spLocks noChangeArrowheads="1"/>
          </p:cNvSpPr>
          <p:nvPr/>
        </p:nvSpPr>
        <p:spPr bwMode="auto">
          <a:xfrm>
            <a:off x="1668975" y="1657315"/>
            <a:ext cx="1819275"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Business Case</a:t>
            </a:r>
          </a:p>
        </p:txBody>
      </p:sp>
      <p:sp>
        <p:nvSpPr>
          <p:cNvPr id="88" name="Rectangle 87">
            <a:extLst>
              <a:ext uri="{FF2B5EF4-FFF2-40B4-BE49-F238E27FC236}">
                <a16:creationId xmlns:a16="http://schemas.microsoft.com/office/drawing/2014/main" id="{1CA5E383-DE98-CA45-B33B-43BB2DC1ED4C}"/>
              </a:ext>
            </a:extLst>
          </p:cNvPr>
          <p:cNvSpPr/>
          <p:nvPr/>
        </p:nvSpPr>
        <p:spPr>
          <a:xfrm>
            <a:off x="914400" y="1606365"/>
            <a:ext cx="716479"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E1E6ED"/>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34F72EC-8855-5048-8BAE-0DB133C33AD4}"/>
              </a:ext>
            </a:extLst>
          </p:cNvPr>
          <p:cNvSpPr/>
          <p:nvPr/>
        </p:nvSpPr>
        <p:spPr>
          <a:xfrm>
            <a:off x="1027157" y="2621414"/>
            <a:ext cx="2167996" cy="2512996"/>
          </a:xfrm>
          <a:prstGeom prst="rect">
            <a:avLst/>
          </a:prstGeom>
        </p:spPr>
        <p:txBody>
          <a:bodyPr wrap="square">
            <a:spAutoFit/>
          </a:bodyPr>
          <a:lstStyle/>
          <a:p>
            <a:pPr marL="0" marR="0" lvl="0" indent="0" algn="l" defTabSz="914400" rtl="0" eaLnBrk="1" fontAlgn="auto" latinLnBrk="0" hangingPunct="1">
              <a:lnSpc>
                <a:spcPct val="120000"/>
              </a:lnSpc>
              <a:spcBef>
                <a:spcPts val="50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PROTÓTIPO</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Análise e validação do plano de produção</a:t>
            </a:r>
          </a:p>
          <a:p>
            <a:pPr marL="171450" marR="0" lvl="0"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Avaliação do Business Case</a:t>
            </a:r>
          </a:p>
          <a:p>
            <a:pPr marL="171450" marR="0" lvl="0"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0" marR="0" lvl="0" indent="0" algn="l" defTabSz="914400" rtl="0" eaLnBrk="1" fontAlgn="auto" latinLnBrk="0" hangingPunct="1">
              <a:lnSpc>
                <a:spcPct val="120000"/>
              </a:lnSpc>
              <a:spcBef>
                <a:spcPts val="0"/>
              </a:spcBef>
              <a:spcAft>
                <a:spcPts val="60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GO/NO GO</a:t>
            </a:r>
          </a:p>
          <a:p>
            <a:pPr marL="171450" marR="0" lvl="0"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Requisitos da solução</a:t>
            </a: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endParaRP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p:txBody>
      </p:sp>
      <p:sp>
        <p:nvSpPr>
          <p:cNvPr id="97" name="Rectangle 55">
            <a:extLst>
              <a:ext uri="{FF2B5EF4-FFF2-40B4-BE49-F238E27FC236}">
                <a16:creationId xmlns:a16="http://schemas.microsoft.com/office/drawing/2014/main" id="{06EC40C3-AB53-FE46-B262-2A8BCB136D68}"/>
              </a:ext>
            </a:extLst>
          </p:cNvPr>
          <p:cNvSpPr>
            <a:spLocks noChangeArrowheads="1"/>
          </p:cNvSpPr>
          <p:nvPr/>
        </p:nvSpPr>
        <p:spPr bwMode="auto">
          <a:xfrm>
            <a:off x="3547644" y="1630011"/>
            <a:ext cx="1819275" cy="367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800" b="1"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Fase</a:t>
            </a:r>
            <a:r>
              <a:rPr kumimoji="0" lang="en-US" altLang="en-PT" sz="18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2</a:t>
            </a:r>
          </a:p>
        </p:txBody>
      </p:sp>
      <p:sp>
        <p:nvSpPr>
          <p:cNvPr id="98" name="Rectangle 55">
            <a:extLst>
              <a:ext uri="{FF2B5EF4-FFF2-40B4-BE49-F238E27FC236}">
                <a16:creationId xmlns:a16="http://schemas.microsoft.com/office/drawing/2014/main" id="{3A33120B-EC39-A048-A054-4D4FBAF371A0}"/>
              </a:ext>
            </a:extLst>
          </p:cNvPr>
          <p:cNvSpPr>
            <a:spLocks noChangeArrowheads="1"/>
          </p:cNvSpPr>
          <p:nvPr/>
        </p:nvSpPr>
        <p:spPr bwMode="auto">
          <a:xfrm>
            <a:off x="4351521" y="1661927"/>
            <a:ext cx="1819275"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Base Value</a:t>
            </a:r>
          </a:p>
        </p:txBody>
      </p:sp>
      <p:sp>
        <p:nvSpPr>
          <p:cNvPr id="99" name="Rectangle 98">
            <a:extLst>
              <a:ext uri="{FF2B5EF4-FFF2-40B4-BE49-F238E27FC236}">
                <a16:creationId xmlns:a16="http://schemas.microsoft.com/office/drawing/2014/main" id="{B643BB41-8E5E-2F4C-8658-52EF9E243BF2}"/>
              </a:ext>
            </a:extLst>
          </p:cNvPr>
          <p:cNvSpPr/>
          <p:nvPr/>
        </p:nvSpPr>
        <p:spPr>
          <a:xfrm>
            <a:off x="3577558" y="1610977"/>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E1E6ED"/>
              </a:solidFill>
              <a:effectLst/>
              <a:uLnTx/>
              <a:uFillTx/>
              <a:latin typeface="Calibri" panose="020F0502020204030204"/>
              <a:ea typeface="+mn-ea"/>
              <a:cs typeface="+mn-cs"/>
            </a:endParaRPr>
          </a:p>
        </p:txBody>
      </p:sp>
      <p:sp>
        <p:nvSpPr>
          <p:cNvPr id="73" name="Rectangle 55">
            <a:extLst>
              <a:ext uri="{FF2B5EF4-FFF2-40B4-BE49-F238E27FC236}">
                <a16:creationId xmlns:a16="http://schemas.microsoft.com/office/drawing/2014/main" id="{C8AC1CF6-871F-334C-BFC1-9EAD92CB39DE}"/>
              </a:ext>
            </a:extLst>
          </p:cNvPr>
          <p:cNvSpPr>
            <a:spLocks noChangeArrowheads="1"/>
          </p:cNvSpPr>
          <p:nvPr/>
        </p:nvSpPr>
        <p:spPr bwMode="auto">
          <a:xfrm>
            <a:off x="6217674" y="1635100"/>
            <a:ext cx="1819275" cy="367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800" b="1"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Fase</a:t>
            </a:r>
            <a:r>
              <a:rPr kumimoji="0" lang="en-US" altLang="en-PT" sz="18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3</a:t>
            </a:r>
          </a:p>
        </p:txBody>
      </p:sp>
      <p:sp>
        <p:nvSpPr>
          <p:cNvPr id="82" name="Rectangle 55">
            <a:extLst>
              <a:ext uri="{FF2B5EF4-FFF2-40B4-BE49-F238E27FC236}">
                <a16:creationId xmlns:a16="http://schemas.microsoft.com/office/drawing/2014/main" id="{6B337AD7-4A54-F84F-BE23-A51269418E1F}"/>
              </a:ext>
            </a:extLst>
          </p:cNvPr>
          <p:cNvSpPr>
            <a:spLocks noChangeArrowheads="1"/>
          </p:cNvSpPr>
          <p:nvPr/>
        </p:nvSpPr>
        <p:spPr bwMode="auto">
          <a:xfrm>
            <a:off x="6986049" y="1659948"/>
            <a:ext cx="1819275"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Scale Value</a:t>
            </a:r>
          </a:p>
        </p:txBody>
      </p:sp>
      <p:sp>
        <p:nvSpPr>
          <p:cNvPr id="107" name="Rectangle 55">
            <a:extLst>
              <a:ext uri="{FF2B5EF4-FFF2-40B4-BE49-F238E27FC236}">
                <a16:creationId xmlns:a16="http://schemas.microsoft.com/office/drawing/2014/main" id="{A7610795-8C6D-8941-9C98-75E8DE9CDDF6}"/>
              </a:ext>
            </a:extLst>
          </p:cNvPr>
          <p:cNvSpPr>
            <a:spLocks noChangeArrowheads="1"/>
          </p:cNvSpPr>
          <p:nvPr/>
        </p:nvSpPr>
        <p:spPr bwMode="auto">
          <a:xfrm>
            <a:off x="8958545" y="1639488"/>
            <a:ext cx="1819275" cy="367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800" b="1"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Fase</a:t>
            </a:r>
            <a:r>
              <a:rPr kumimoji="0" lang="en-US" altLang="en-PT" sz="18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4</a:t>
            </a:r>
          </a:p>
        </p:txBody>
      </p:sp>
      <p:sp>
        <p:nvSpPr>
          <p:cNvPr id="110" name="Rectangle 55">
            <a:extLst>
              <a:ext uri="{FF2B5EF4-FFF2-40B4-BE49-F238E27FC236}">
                <a16:creationId xmlns:a16="http://schemas.microsoft.com/office/drawing/2014/main" id="{8B686F13-F423-1542-B145-0979EFF3B18A}"/>
              </a:ext>
            </a:extLst>
          </p:cNvPr>
          <p:cNvSpPr>
            <a:spLocks noChangeArrowheads="1"/>
          </p:cNvSpPr>
          <p:nvPr/>
        </p:nvSpPr>
        <p:spPr bwMode="auto">
          <a:xfrm>
            <a:off x="9739076" y="1663856"/>
            <a:ext cx="1819275" cy="583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Capitalize on AI</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endPar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pt-PT" sz="5400" b="1" dirty="0" err="1">
                <a:solidFill>
                  <a:srgbClr val="E53223"/>
                </a:solidFill>
                <a:latin typeface="Segoe UI" panose="020B0502040204020203" pitchFamily="34" charset="0"/>
                <a:ea typeface="Inter" panose="020B0502030000000004" pitchFamily="34" charset="0"/>
                <a:cs typeface="Segoe UI" panose="020B0502040204020203" pitchFamily="34" charset="0"/>
              </a:rPr>
              <a:t>roadmap</a:t>
            </a:r>
            <a:r>
              <a:rPr lang="pt-PT" sz="5400" b="1" dirty="0">
                <a:solidFill>
                  <a:srgbClr val="E53223"/>
                </a:solidFill>
                <a:latin typeface="Segoe UI" panose="020B0502040204020203" pitchFamily="34" charset="0"/>
                <a:ea typeface="Inter" panose="020B0502030000000004" pitchFamily="34" charset="0"/>
                <a:cs typeface="Segoe UI" panose="020B0502040204020203" pitchFamily="34" charset="0"/>
              </a:rPr>
              <a:t> </a:t>
            </a:r>
            <a:r>
              <a:rPr lang="pt-PT" sz="5400" b="1" dirty="0" err="1">
                <a:solidFill>
                  <a:srgbClr val="E53223"/>
                </a:solidFill>
                <a:latin typeface="Segoe UI" panose="020B0502040204020203" pitchFamily="34" charset="0"/>
                <a:ea typeface="Inter" panose="020B0502030000000004" pitchFamily="34" charset="0"/>
                <a:cs typeface="Segoe UI" panose="020B0502040204020203" pitchFamily="34" charset="0"/>
              </a:rPr>
              <a:t>description</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8E08B8D6-101B-4E45-8AA0-C7890BDCD33F}"/>
              </a:ext>
            </a:extLst>
          </p:cNvPr>
          <p:cNvSpPr/>
          <p:nvPr/>
        </p:nvSpPr>
        <p:spPr>
          <a:xfrm>
            <a:off x="3647408" y="2247177"/>
            <a:ext cx="2605233" cy="446070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AUTOMATIZAÇÃO DO </a:t>
            </a:r>
          </a:p>
          <a:p>
            <a:pPr marL="0" marR="0" lvl="0" indent="0" algn="l" defTabSz="914400" rtl="0" eaLnBrk="1" fontAlgn="auto" latinLnBrk="0" hangingPunct="1">
              <a:lnSpc>
                <a:spcPct val="120000"/>
              </a:lnSpc>
              <a:spcBef>
                <a:spcPts val="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PLANO DE PRODUÇÃO</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Otimização do plano diário de produção e agregação de pedidos para o 1º conjunto de máquinas (nº 7) (sem dependência humana)</a:t>
            </a:r>
          </a:p>
          <a:p>
            <a:pPr marL="457200" marR="0" lvl="1"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Off-line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Dry</a:t>
            </a: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Run</a:t>
            </a:r>
            <a:endPar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457200" marR="0" lvl="1"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On-line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Dry</a:t>
            </a: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Run</a:t>
            </a:r>
            <a:endPar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457200" marR="0" lvl="1"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Go</a:t>
            </a: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Live</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171450" marR="0" lvl="0"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Valor analisado por:</a:t>
            </a:r>
          </a:p>
          <a:p>
            <a:pPr marL="457200" marR="0" lvl="1"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Aumento da produtividade e eficiência por máquina</a:t>
            </a:r>
          </a:p>
          <a:p>
            <a:pPr marL="457200" marR="0" lvl="1"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Redução do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Backlog</a:t>
            </a:r>
            <a:endPar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457200" marR="0" lvl="1"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Minimização do tempo de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set-up</a:t>
            </a:r>
            <a:endPar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457200" marR="0" lvl="1" indent="-171450" algn="l" defTabSz="914400" rtl="0" eaLnBrk="1" fontAlgn="auto" latinLnBrk="0" hangingPunct="1">
              <a:lnSpc>
                <a:spcPct val="120000"/>
              </a:lnSpc>
              <a:spcBef>
                <a:spcPts val="500"/>
              </a:spcBef>
              <a:spcAft>
                <a:spcPts val="60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Minimização de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actividades</a:t>
            </a: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humanas</a:t>
            </a:r>
          </a:p>
          <a:p>
            <a:pPr marL="0" marR="0" lvl="0" indent="0" algn="l" defTabSz="914400" rtl="0" eaLnBrk="1" fontAlgn="auto" latinLnBrk="0" hangingPunct="1">
              <a:lnSpc>
                <a:spcPct val="120000"/>
              </a:lnSpc>
              <a:spcBef>
                <a:spcPts val="500"/>
              </a:spcBef>
              <a:spcAft>
                <a:spcPts val="60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REVISÃO DE FASE</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p:txBody>
      </p:sp>
      <p:sp>
        <p:nvSpPr>
          <p:cNvPr id="63" name="Line 63">
            <a:extLst>
              <a:ext uri="{FF2B5EF4-FFF2-40B4-BE49-F238E27FC236}">
                <a16:creationId xmlns:a16="http://schemas.microsoft.com/office/drawing/2014/main" id="{902623C1-AD8D-314E-9B4E-7E00FEE99069}"/>
              </a:ext>
            </a:extLst>
          </p:cNvPr>
          <p:cNvSpPr>
            <a:spLocks noChangeShapeType="1"/>
          </p:cNvSpPr>
          <p:nvPr/>
        </p:nvSpPr>
        <p:spPr bwMode="auto">
          <a:xfrm>
            <a:off x="6170796" y="253743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F2D7FC8-FF43-C849-AA1C-B04016B7367E}"/>
              </a:ext>
            </a:extLst>
          </p:cNvPr>
          <p:cNvSpPr/>
          <p:nvPr/>
        </p:nvSpPr>
        <p:spPr>
          <a:xfrm>
            <a:off x="6373730" y="2245198"/>
            <a:ext cx="2342713" cy="3283976"/>
          </a:xfrm>
          <a:prstGeom prst="rect">
            <a:avLst/>
          </a:prstGeom>
        </p:spPr>
        <p:txBody>
          <a:bodyPr wrap="square">
            <a:spAutoFit/>
          </a:bodyPr>
          <a:lstStyle/>
          <a:p>
            <a:pPr marL="0" marR="0" lvl="0" indent="0" algn="l" defTabSz="914400" rtl="0" eaLnBrk="1" fontAlgn="auto" latinLnBrk="0" hangingPunct="1">
              <a:lnSpc>
                <a:spcPct val="120000"/>
              </a:lnSpc>
              <a:spcBef>
                <a:spcPts val="50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OTIMIZAÇÃO DOS GANHOS DE EFICIÊNCIA</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Melhoria do modelo de otimização com base em novos padrões de operação (revisão e melhoria de restrições)</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Identificação de </a:t>
            </a:r>
            <a:r>
              <a:rPr kumimoji="0" lang="pt-PT" altLang="en-PT" sz="12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actividades</a:t>
            </a: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críticas</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Gestão dos prazos dos </a:t>
            </a:r>
            <a:r>
              <a:rPr kumimoji="0" lang="pt-PT" altLang="en-PT" sz="12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SLAs</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0" marR="0" lvl="0" indent="0" algn="l" defTabSz="914400" rtl="0" eaLnBrk="1" fontAlgn="auto" latinLnBrk="0" hangingPunct="1">
              <a:lnSpc>
                <a:spcPct val="120000"/>
              </a:lnSpc>
              <a:spcBef>
                <a:spcPts val="50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GO/NO GO</a:t>
            </a: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endParaRP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p:txBody>
      </p:sp>
      <p:sp>
        <p:nvSpPr>
          <p:cNvPr id="67" name="Rectangle 66">
            <a:extLst>
              <a:ext uri="{FF2B5EF4-FFF2-40B4-BE49-F238E27FC236}">
                <a16:creationId xmlns:a16="http://schemas.microsoft.com/office/drawing/2014/main" id="{1CE1030F-68CD-E64C-BAD4-B5FCF45309DA}"/>
              </a:ext>
            </a:extLst>
          </p:cNvPr>
          <p:cNvSpPr/>
          <p:nvPr/>
        </p:nvSpPr>
        <p:spPr>
          <a:xfrm>
            <a:off x="9070669" y="2621414"/>
            <a:ext cx="2342713" cy="2397579"/>
          </a:xfrm>
          <a:prstGeom prst="rect">
            <a:avLst/>
          </a:prstGeom>
        </p:spPr>
        <p:txBody>
          <a:bodyPr wrap="square">
            <a:spAutoFit/>
          </a:bodyPr>
          <a:lstStyle/>
          <a:p>
            <a:pPr marL="0" marR="0" lvl="0" indent="0" algn="l" defTabSz="914400" rtl="0" eaLnBrk="1" fontAlgn="auto" latinLnBrk="0" hangingPunct="1">
              <a:lnSpc>
                <a:spcPct val="120000"/>
              </a:lnSpc>
              <a:spcBef>
                <a:spcPts val="50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INPUTS E MODELOS ADICIONAIS AO SISTEMA</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Ajustes ao sistema</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Alertas de status dos pedidos</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Alertas de manutenção preventiva</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Scoring</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endParaRP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p:txBody>
      </p:sp>
      <p:sp>
        <p:nvSpPr>
          <p:cNvPr id="68" name="Line 63">
            <a:extLst>
              <a:ext uri="{FF2B5EF4-FFF2-40B4-BE49-F238E27FC236}">
                <a16:creationId xmlns:a16="http://schemas.microsoft.com/office/drawing/2014/main" id="{A89C05F2-DF10-D444-A7D4-27684AAC1581}"/>
              </a:ext>
            </a:extLst>
          </p:cNvPr>
          <p:cNvSpPr>
            <a:spLocks noChangeShapeType="1"/>
          </p:cNvSpPr>
          <p:nvPr/>
        </p:nvSpPr>
        <p:spPr bwMode="auto">
          <a:xfrm>
            <a:off x="8833011" y="253743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sp>
        <p:nvSpPr>
          <p:cNvPr id="30" name="Rectangle 98">
            <a:extLst>
              <a:ext uri="{FF2B5EF4-FFF2-40B4-BE49-F238E27FC236}">
                <a16:creationId xmlns:a16="http://schemas.microsoft.com/office/drawing/2014/main" id="{93F41B3E-1462-4C3A-86DF-65406C046F62}"/>
              </a:ext>
            </a:extLst>
          </p:cNvPr>
          <p:cNvSpPr/>
          <p:nvPr/>
        </p:nvSpPr>
        <p:spPr>
          <a:xfrm>
            <a:off x="6248400" y="160020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E1E6ED"/>
              </a:solidFill>
              <a:effectLst/>
              <a:uLnTx/>
              <a:uFillTx/>
              <a:latin typeface="Calibri" panose="020F0502020204030204"/>
              <a:ea typeface="+mn-ea"/>
              <a:cs typeface="+mn-cs"/>
            </a:endParaRPr>
          </a:p>
        </p:txBody>
      </p:sp>
      <p:sp>
        <p:nvSpPr>
          <p:cNvPr id="31" name="Rectangle 98">
            <a:extLst>
              <a:ext uri="{FF2B5EF4-FFF2-40B4-BE49-F238E27FC236}">
                <a16:creationId xmlns:a16="http://schemas.microsoft.com/office/drawing/2014/main" id="{3BEC5FC7-3F4E-4132-A03C-B74387177083}"/>
              </a:ext>
            </a:extLst>
          </p:cNvPr>
          <p:cNvSpPr/>
          <p:nvPr/>
        </p:nvSpPr>
        <p:spPr>
          <a:xfrm>
            <a:off x="8991600" y="160020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E1E6E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14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p:nvPr/>
            </p:nvCxnSpPr>
            <p:spPr>
              <a:xfrm>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Roadblocks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was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achieved</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Validation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of</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Resources</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Roadblocks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32656"/>
              <a:chOff x="727806" y="1509355"/>
              <a:chExt cx="2432158" cy="532656"/>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811179"/>
                <a:ext cx="2245564" cy="230832"/>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achieved</a:t>
                </a:r>
                <a:endPar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Implementation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of</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3" y="3514055"/>
              <a:ext cx="3172370" cy="548045"/>
              <a:chOff x="727806" y="1509355"/>
              <a:chExt cx="3172370"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6" y="1509355"/>
                <a:ext cx="11665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67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Outras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questões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a:t>
            </a:r>
            <a:r>
              <a:rPr lang="en-US" sz="1400" dirty="0" err="1">
                <a:solidFill>
                  <a:srgbClr val="00151E"/>
                </a:solidFill>
                <a:latin typeface="Segoe UI Light" panose="020B0502040204020203" pitchFamily="34" charset="0"/>
                <a:cs typeface="Segoe UI Light" panose="020B0502040204020203" pitchFamily="34" charset="0"/>
                <a:sym typeface="DM Sans Regular"/>
              </a:rPr>
              <a:t>definir</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bem</a:t>
            </a:r>
            <a:r>
              <a:rPr lang="en-US" sz="1400" dirty="0">
                <a:solidFill>
                  <a:srgbClr val="00151E"/>
                </a:solidFill>
                <a:latin typeface="Segoe UI Light" panose="020B0502040204020203" pitchFamily="34" charset="0"/>
                <a:cs typeface="Segoe UI Light" panose="020B0502040204020203" pitchFamily="34" charset="0"/>
                <a:sym typeface="DM Sans Regular"/>
              </a:rPr>
              <a:t> o que </a:t>
            </a:r>
            <a:r>
              <a:rPr lang="en-US" sz="1400" dirty="0" err="1">
                <a:solidFill>
                  <a:srgbClr val="00151E"/>
                </a:solidFill>
                <a:latin typeface="Segoe UI Light" panose="020B0502040204020203" pitchFamily="34" charset="0"/>
                <a:cs typeface="Segoe UI Light" panose="020B0502040204020203" pitchFamily="34" charset="0"/>
                <a:sym typeface="DM Sans Regular"/>
              </a:rPr>
              <a:t>estamos</a:t>
            </a:r>
            <a:r>
              <a:rPr lang="en-US" sz="1400" dirty="0">
                <a:solidFill>
                  <a:srgbClr val="00151E"/>
                </a:solidFill>
                <a:latin typeface="Segoe UI Light" panose="020B0502040204020203" pitchFamily="34" charset="0"/>
                <a:cs typeface="Segoe UI Light" panose="020B0502040204020203" pitchFamily="34" charset="0"/>
                <a:sym typeface="DM Sans Regular"/>
              </a:rPr>
              <a:t> à </a:t>
            </a:r>
            <a:r>
              <a:rPr lang="en-US" sz="1400" dirty="0" err="1">
                <a:solidFill>
                  <a:srgbClr val="00151E"/>
                </a:solidFill>
                <a:latin typeface="Segoe UI Light" panose="020B0502040204020203" pitchFamily="34" charset="0"/>
                <a:cs typeface="Segoe UI Light" panose="020B0502040204020203" pitchFamily="34" charset="0"/>
                <a:sym typeface="DM Sans Regular"/>
              </a:rPr>
              <a:t>procura</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nos</a:t>
            </a:r>
            <a:r>
              <a:rPr lang="en-US" sz="1400" dirty="0">
                <a:solidFill>
                  <a:srgbClr val="00151E"/>
                </a:solidFill>
                <a:latin typeface="Segoe UI Light" panose="020B0502040204020203" pitchFamily="34" charset="0"/>
                <a:cs typeface="Segoe UI Light" panose="020B0502040204020203" pitchFamily="34" charset="0"/>
                <a:sym typeface="DM Sans Regular"/>
              </a:rPr>
              <a:t> clusters</a:t>
            </a:r>
            <a:endParaRPr kumimoji="0" lang="en-US" sz="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Resources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TotalTime>
  <Words>670</Words>
  <Application>Microsoft Office PowerPoint</Application>
  <PresentationFormat>Ecrã Panorâmico</PresentationFormat>
  <Paragraphs>177</Paragraphs>
  <Slides>19</Slides>
  <Notes>12</Notes>
  <HiddenSlides>0</HiddenSlides>
  <MMClips>0</MMClips>
  <ScaleCrop>false</ScaleCrop>
  <HeadingPairs>
    <vt:vector size="6" baseType="variant">
      <vt:variant>
        <vt:lpstr>Tipos de letra usados</vt:lpstr>
      </vt:variant>
      <vt:variant>
        <vt:i4>8</vt:i4>
      </vt:variant>
      <vt:variant>
        <vt:lpstr>Tema</vt:lpstr>
      </vt:variant>
      <vt:variant>
        <vt:i4>2</vt:i4>
      </vt:variant>
      <vt:variant>
        <vt:lpstr>Títulos dos diapositivos</vt:lpstr>
      </vt:variant>
      <vt:variant>
        <vt:i4>19</vt:i4>
      </vt:variant>
    </vt:vector>
  </HeadingPairs>
  <TitlesOfParts>
    <vt:vector size="29" baseType="lpstr">
      <vt:lpstr>Arial</vt:lpstr>
      <vt:lpstr>Calibri</vt:lpstr>
      <vt:lpstr>Calibri Light</vt:lpstr>
      <vt:lpstr>Courier New</vt:lpstr>
      <vt:lpstr>Helvetica Neue Normal</vt:lpstr>
      <vt:lpstr>Segoe UI</vt:lpstr>
      <vt:lpstr>Segoe UI Light</vt:lpstr>
      <vt:lpstr>Segoe UI Semibold</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7</cp:revision>
  <dcterms:created xsi:type="dcterms:W3CDTF">2022-04-07T09:02:23Z</dcterms:created>
  <dcterms:modified xsi:type="dcterms:W3CDTF">2022-04-08T17:40:44Z</dcterms:modified>
</cp:coreProperties>
</file>